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3" r:id="rId2"/>
    <p:sldId id="558" r:id="rId3"/>
    <p:sldId id="595" r:id="rId4"/>
    <p:sldId id="596" r:id="rId5"/>
    <p:sldId id="597" r:id="rId6"/>
    <p:sldId id="598" r:id="rId7"/>
    <p:sldId id="599" r:id="rId8"/>
    <p:sldId id="557" r:id="rId9"/>
    <p:sldId id="60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毅" initials="刘毅" lastIdx="1" clrIdx="0">
    <p:extLst>
      <p:ext uri="{19B8F6BF-5375-455C-9EA6-DF929625EA0E}">
        <p15:presenceInfo xmlns:p15="http://schemas.microsoft.com/office/powerpoint/2012/main" userId="刘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7"/>
    <a:srgbClr val="FF9999"/>
    <a:srgbClr val="FFCCCC"/>
    <a:srgbClr val="66FFCC"/>
    <a:srgbClr val="787739"/>
    <a:srgbClr val="DE05FB"/>
    <a:srgbClr val="C24B3E"/>
    <a:srgbClr val="D9D52F"/>
    <a:srgbClr val="FDB003"/>
    <a:srgbClr val="E85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7ECE1-D20F-4CE5-9805-6DD68E70A260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B7255-3931-488F-894C-141A46171E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62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21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9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5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D81A0-8843-48F2-8008-08ABE86A4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0D6FF9-DBEF-4D99-B57A-D8A77C6FA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7A70F-C6F2-4CFB-8351-EF3142F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5C673-64EA-4E13-8F53-1577A3EC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83DBD-E534-4FA4-9CF7-5AC5F524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25FC5-AFFB-4DBC-A556-FB3ECD89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2FF462-D65C-4ED8-9A31-BE3FF9320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211BF-E17E-4B0B-B1F2-86BD511E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BC897-2CD6-4938-87AB-02599239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7FC51D-09B7-45D5-BA44-D6780F32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8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FBAD8B-7640-49B9-A23B-CF15D1928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274068-E73E-4FE4-B70B-041A3AA95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B36FD9-CF7C-4BE7-BCB4-FA2A3E52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7D29C-8AB8-4DF6-B3E0-01BA8B88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AEED6-B54B-40EC-ACE3-7C9399A4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16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8025D-CF3F-4363-9970-DA078BF5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2F9D6-7D1E-43E3-94A8-806BF183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4B1DB-FDFC-4656-B22B-B44C2881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18DE6-6987-4FB1-B7D4-3F619FFB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3A24A-088F-42E6-9F74-FAA6257B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2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29AC4-5847-4A11-B188-8342EF82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F9591-14C2-47BB-9BA2-C26C12558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E9775-6897-4111-87B1-E032F247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A4ECC-CCD7-4658-BA7A-FCF4F9F5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F0061-DD91-4B88-BA56-AE11020C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5D393-204A-4731-8F53-68A7F88C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78A7F-0DE4-4DC0-B34A-5F226A710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056454-1B59-45BC-9C9C-191A5FB15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35E8BD-E444-4A6D-9B88-FE8AB7B3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9944F5-AAEE-4EAD-B0E1-6F2D634D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17D5A1-0273-494B-ADB7-F452DC35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9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19067-E3AA-4739-9D46-7CD5266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6E5D4-EBB5-458C-B683-2CDC38918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F07208-3CB6-4386-A646-793DD936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AF4C43-F05D-4D0B-8293-334509800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5B143C-B35A-4856-A7BB-4387B9545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87A96C-636B-44CA-A470-1EBC6433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EE2CE9-96B5-438B-8688-DAF45821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FFA8E3-5543-4A7D-A4B1-47D6ACD0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8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7DE48-DAE4-4464-A497-8BC1047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68DECA-BC72-4995-B231-0D62D8BE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79965E-B174-48BF-A0EC-8901D593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36990F-20DD-400B-A487-3709C863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CEAB9E-9D1E-45C4-BCB4-673F3731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474B6A-F593-4E6B-BF9F-9E02CB54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1BFDA3-0498-41DF-B9C2-19526C39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3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53F75-0B2D-417F-A49C-DD10C01F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CB027-CBC2-4842-93C3-65E7F0D3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4B7B7-6551-46CA-8E59-97D4B7C71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52826C-30BC-435B-A40F-EB77C1B3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5C8576-7F42-42AA-9313-0C83280E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A426B0-9EBF-4CA5-8B77-6A2F7BE0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1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F7080-5DC0-498B-8FB7-8A7A7255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DB2E44-E378-49C6-93E6-0924EC508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9DEA53-9771-4D24-85B8-5AB15CB0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F32B01-FAEE-4F7F-B2A0-ADE06DCF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20DF92-5348-4152-9411-6D1304A5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558B62-6800-4066-B2FA-DB74D139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1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95CFB1-717E-45C8-8215-9A7C42A7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B65A65-4960-4651-9572-0B300E60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559E4A-44EB-46FA-A294-44EA220DE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7D50A-4F8A-4DDB-A27F-1DCE74078C0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794FE8-FD09-4819-8175-95EA84AB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CC8FD-4300-4A47-A99C-D7E043577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469FB-6020-422F-A9C9-D631F152B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0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0" y="2389928"/>
            <a:ext cx="12192000" cy="2225244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1927826" y="2757222"/>
            <a:ext cx="8336346" cy="16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/>
                <a:ea typeface="微软雅黑"/>
              </a:rPr>
              <a:t>基于跨模态场景坐标回归的地理空间视觉定位技术</a:t>
            </a:r>
            <a:endParaRPr kumimoji="0" lang="zh-CN" altLang="en-US" sz="4800" b="1" i="0" u="none" strike="noStrike" kern="1200" cap="none" spc="2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14092" y="751644"/>
            <a:ext cx="2763813" cy="9697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E50AF1E-6827-451A-909D-87A84C1EA21C}"/>
              </a:ext>
            </a:extLst>
          </p:cNvPr>
          <p:cNvSpPr txBox="1"/>
          <p:nvPr/>
        </p:nvSpPr>
        <p:spPr>
          <a:xfrm>
            <a:off x="6735414" y="5750075"/>
            <a:ext cx="209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：陈振源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EE9BA5-5A2E-46C3-A62A-94F8F3A70069}"/>
              </a:ext>
            </a:extLst>
          </p:cNvPr>
          <p:cNvSpPr txBox="1"/>
          <p:nvPr/>
        </p:nvSpPr>
        <p:spPr>
          <a:xfrm>
            <a:off x="3301342" y="5741390"/>
            <a:ext cx="228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：刘仁义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41E76E-3A71-43A4-A275-C60489FE635B}"/>
              </a:ext>
            </a:extLst>
          </p:cNvPr>
          <p:cNvSpPr/>
          <p:nvPr/>
        </p:nvSpPr>
        <p:spPr>
          <a:xfrm>
            <a:off x="1" y="2180745"/>
            <a:ext cx="12192000" cy="297353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21FCB1-E5D9-48E6-BF3B-140993958AB3}"/>
              </a:ext>
            </a:extLst>
          </p:cNvPr>
          <p:cNvSpPr txBox="1"/>
          <p:nvPr/>
        </p:nvSpPr>
        <p:spPr>
          <a:xfrm>
            <a:off x="1743073" y="2683909"/>
            <a:ext cx="8705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6000" b="1" spc="200" dirty="0" smtClean="0">
                <a:solidFill>
                  <a:schemeClr val="bg1"/>
                </a:solidFill>
                <a:latin typeface="微软雅黑"/>
                <a:ea typeface="微软雅黑"/>
              </a:rPr>
              <a:t>基于扩散模型的灾害</a:t>
            </a:r>
            <a:endParaRPr lang="en-US" altLang="zh-CN" sz="6000" b="1" spc="2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6000" b="1" spc="200" dirty="0" smtClean="0">
                <a:solidFill>
                  <a:schemeClr val="bg1"/>
                </a:solidFill>
                <a:latin typeface="微软雅黑"/>
                <a:ea typeface="微软雅黑"/>
              </a:rPr>
              <a:t>遥感图像生成技术</a:t>
            </a:r>
            <a:endParaRPr kumimoji="0" lang="zh-CN" altLang="en-US" sz="6000" b="1" i="0" u="none" strike="noStrike" kern="1200" cap="none" spc="2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124704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0AE1EE13-9C37-48CE-BDB5-4C39D3287054}"/>
              </a:ext>
            </a:extLst>
          </p:cNvPr>
          <p:cNvSpPr txBox="1"/>
          <p:nvPr/>
        </p:nvSpPr>
        <p:spPr>
          <a:xfrm>
            <a:off x="3480098" y="4403226"/>
            <a:ext cx="238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研究内容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C9B050D-6789-4AA9-A526-56ECC8167D9A}"/>
              </a:ext>
            </a:extLst>
          </p:cNvPr>
          <p:cNvSpPr txBox="1"/>
          <p:nvPr/>
        </p:nvSpPr>
        <p:spPr>
          <a:xfrm>
            <a:off x="6325280" y="4403225"/>
            <a:ext cx="238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/>
                <a:ea typeface="微软雅黑"/>
              </a:rPr>
              <a:t>预期成果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AAA4CA5-B98F-4084-9D8B-791B4F288906}"/>
              </a:ext>
            </a:extLst>
          </p:cNvPr>
          <p:cNvSpPr txBox="1"/>
          <p:nvPr/>
        </p:nvSpPr>
        <p:spPr>
          <a:xfrm>
            <a:off x="9170856" y="4403224"/>
            <a:ext cx="238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/>
                <a:ea typeface="微软雅黑"/>
              </a:rPr>
              <a:t>现有进展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001" y="2768551"/>
              <a:ext cx="759913" cy="759913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996" y="2823516"/>
              <a:ext cx="638175" cy="616594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032" y="2610388"/>
              <a:ext cx="748767" cy="74876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891" y="28127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22154"/>
            <a:ext cx="4145435" cy="916146"/>
            <a:chOff x="7796463" y="922154"/>
            <a:chExt cx="4145435" cy="91614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308016" y="92215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汇报提纲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48B34B3-953B-43F7-9936-47B1D78ECC55}"/>
              </a:ext>
            </a:extLst>
          </p:cNvPr>
          <p:cNvSpPr txBox="1"/>
          <p:nvPr/>
        </p:nvSpPr>
        <p:spPr>
          <a:xfrm>
            <a:off x="604017" y="4403227"/>
            <a:ext cx="238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研究背景</a:t>
            </a: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2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275653-24EE-4A3E-8C1E-EF8191FD7501}"/>
              </a:ext>
            </a:extLst>
          </p:cNvPr>
          <p:cNvGrpSpPr/>
          <p:nvPr/>
        </p:nvGrpSpPr>
        <p:grpSpPr>
          <a:xfrm>
            <a:off x="5339636" y="76583"/>
            <a:ext cx="6378684" cy="369332"/>
            <a:chOff x="5339636" y="76583"/>
            <a:chExt cx="6378684" cy="3693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F5A0F04-CCB2-4C54-8E0A-C8332603CE53}"/>
                </a:ext>
              </a:extLst>
            </p:cNvPr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03662B8-990C-4C3D-81E2-08075D6A7024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D5F5BC8-D5E0-4B8A-9057-67466C1DC7E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3F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76BADE8-71F8-4C72-BD7E-370814519E24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预期成果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50B4545-78C0-44AD-A115-3375A9D912EA}"/>
                </a:ext>
              </a:extLst>
            </p:cNvPr>
            <p:cNvSpPr txBox="1"/>
            <p:nvPr/>
          </p:nvSpPr>
          <p:spPr>
            <a:xfrm>
              <a:off x="10306523" y="76583"/>
              <a:ext cx="141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现有进展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C3CE875-725C-489C-B949-AC5C932175A4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F65716F0-0F99-4D12-9DD0-05AFB637A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C542E59-D6A9-47FE-A487-F4032CAB3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401F7D1-2637-4DC2-9049-25010D7B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15F411C-7B6F-4654-93ED-CEE0D649A8CD}"/>
              </a:ext>
            </a:extLst>
          </p:cNvPr>
          <p:cNvSpPr txBox="1"/>
          <p:nvPr/>
        </p:nvSpPr>
        <p:spPr>
          <a:xfrm>
            <a:off x="0" y="1041023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和计算机视觉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算法，可以远程和自动化地进行灾害评估，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避免进行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危险的现场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评估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分布不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模型在图像生成中的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和效率：在模型训练和生成过程中具有较高的稳定性和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可迁移性：通用基座经过少量训练能适应各种场景的图像生成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77575" y="665188"/>
            <a:ext cx="3289509" cy="6150644"/>
            <a:chOff x="8177575" y="707356"/>
            <a:chExt cx="3289509" cy="6150644"/>
          </a:xfrm>
        </p:grpSpPr>
        <p:pic>
          <p:nvPicPr>
            <p:cNvPr id="1027" name="Picture 3" descr="https://static.independent.co.uk/2022/10/26/16/UN%20emissions%20gap%20report%20comp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707356"/>
              <a:ext cx="3289509" cy="246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575" y="3513042"/>
              <a:ext cx="3289509" cy="30196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77575" y="6519446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42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FD3103-C8BD-4331-92B2-66858C93EE5D}"/>
              </a:ext>
            </a:extLst>
          </p:cNvPr>
          <p:cNvGrpSpPr/>
          <p:nvPr/>
        </p:nvGrpSpPr>
        <p:grpSpPr>
          <a:xfrm>
            <a:off x="552451" y="4549081"/>
            <a:ext cx="11363324" cy="2045810"/>
            <a:chOff x="718457" y="4693297"/>
            <a:chExt cx="10739535" cy="204581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560D98F-3D0D-4279-91AF-7513E139C7AC}"/>
                </a:ext>
              </a:extLst>
            </p:cNvPr>
            <p:cNvSpPr/>
            <p:nvPr/>
          </p:nvSpPr>
          <p:spPr>
            <a:xfrm>
              <a:off x="718457" y="4693297"/>
              <a:ext cx="10739535" cy="20458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45AFDF-D9A4-49D4-9519-2CFE0EF1F98E}"/>
                </a:ext>
              </a:extLst>
            </p:cNvPr>
            <p:cNvSpPr/>
            <p:nvPr/>
          </p:nvSpPr>
          <p:spPr>
            <a:xfrm>
              <a:off x="1013054" y="4753948"/>
              <a:ext cx="10165891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    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本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研究拟基于扩散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模型架构构建</a:t>
              </a:r>
              <a:r>
                <a:rPr lang="en-US" altLang="zh-CN" sz="1600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DisasterGen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模型，一个专职于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灾害遥感图像的生成基础模型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。</a:t>
              </a:r>
              <a:r>
                <a:rPr lang="en-US" altLang="zh-CN" sz="1600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DisasterGen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模型具备文生图和图生图能力，既可以基于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文本描述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信息和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元数据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信息合成灾害遥感图像，也支持对已有的灾前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（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灾后）影像进行灾害场景的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模拟生成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（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图像恢复）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。我们通过视觉质量指标和像素质量指标评估图像生成的质量。此外，我们将合成数据用于处理各类遥感场景特化模型进行继续训练，发现特化模型在其对应的下游任务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上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模型性能得到显著提升，进一步证实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</a:t>
              </a:r>
              <a:r>
                <a:rPr lang="en-US" altLang="zh-CN" sz="1600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isasterGen</a:t>
              </a:r>
              <a:r>
                <a:rPr lang="zh-CN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模型的可靠性。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3866968-6ACE-43B5-9D22-7F7C993B45A1}"/>
              </a:ext>
            </a:extLst>
          </p:cNvPr>
          <p:cNvSpPr txBox="1"/>
          <p:nvPr/>
        </p:nvSpPr>
        <p:spPr>
          <a:xfrm>
            <a:off x="1341930" y="4223983"/>
            <a:ext cx="993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DisasterGen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是一个生成式模型，可以支持多种形式的输入，生成高质量的可靠的灾害卫星影像。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7275653-24EE-4A3E-8C1E-EF8191FD7501}"/>
              </a:ext>
            </a:extLst>
          </p:cNvPr>
          <p:cNvGrpSpPr/>
          <p:nvPr/>
        </p:nvGrpSpPr>
        <p:grpSpPr>
          <a:xfrm>
            <a:off x="5416649" y="76583"/>
            <a:ext cx="6301671" cy="369332"/>
            <a:chOff x="5416649" y="76583"/>
            <a:chExt cx="6301671" cy="36933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F5A0F04-CCB2-4C54-8E0A-C8332603CE53}"/>
                </a:ext>
              </a:extLst>
            </p:cNvPr>
            <p:cNvSpPr/>
            <p:nvPr/>
          </p:nvSpPr>
          <p:spPr>
            <a:xfrm>
              <a:off x="6973124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3662B8-990C-4C3D-81E2-08075D6A7024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5F5BC8-D5E0-4B8A-9057-67466C1DC7E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76BADE8-71F8-4C72-BD7E-370814519E24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预期成果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0B4545-78C0-44AD-A115-3375A9D912EA}"/>
                </a:ext>
              </a:extLst>
            </p:cNvPr>
            <p:cNvSpPr txBox="1"/>
            <p:nvPr/>
          </p:nvSpPr>
          <p:spPr>
            <a:xfrm>
              <a:off x="10306523" y="76583"/>
              <a:ext cx="141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现有进展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3CE875-725C-489C-B949-AC5C932175A4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65716F0-0F99-4D12-9DD0-05AFB637A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C542E59-D6A9-47FE-A487-F4032CAB3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401F7D1-2637-4DC2-9049-25010D7B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2572179" y="940876"/>
            <a:ext cx="7047642" cy="2719968"/>
            <a:chOff x="2572179" y="940876"/>
            <a:chExt cx="7047642" cy="2719968"/>
          </a:xfrm>
        </p:grpSpPr>
        <p:sp>
          <p:nvSpPr>
            <p:cNvPr id="147" name="文本框 146"/>
            <p:cNvSpPr txBox="1"/>
            <p:nvPr/>
          </p:nvSpPr>
          <p:spPr>
            <a:xfrm>
              <a:off x="2572179" y="940876"/>
              <a:ext cx="70476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文本描述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：卫星影像显示，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洪水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泛滥，河流水位暴涨，淹没了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房屋、道路和农田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。整个地区被洪水覆盖，只能看到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屋顶和树冠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救援人员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正在紧急展开救援和物资运送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元数据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30°N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120°E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】2020/7/10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】0.35m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3219450" y="1973763"/>
              <a:ext cx="5753101" cy="1687081"/>
              <a:chOff x="3219450" y="1973763"/>
              <a:chExt cx="5753101" cy="1687081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4876818" y="2122870"/>
                <a:ext cx="2438365" cy="9748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DisasterGen</a:t>
                </a:r>
                <a:endPara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右弧形箭头 147"/>
              <p:cNvSpPr/>
              <p:nvPr/>
            </p:nvSpPr>
            <p:spPr>
              <a:xfrm>
                <a:off x="3219450" y="1973763"/>
                <a:ext cx="1266825" cy="1687081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右弧形箭头 148"/>
              <p:cNvSpPr/>
              <p:nvPr/>
            </p:nvSpPr>
            <p:spPr>
              <a:xfrm flipH="1">
                <a:off x="7705726" y="1973763"/>
                <a:ext cx="1266825" cy="1687081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3758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F83D12-D034-4931-A7DE-0AC489240F1E}"/>
              </a:ext>
            </a:extLst>
          </p:cNvPr>
          <p:cNvSpPr/>
          <p:nvPr/>
        </p:nvSpPr>
        <p:spPr>
          <a:xfrm>
            <a:off x="390180" y="1114268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实验数据集介绍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E1350585-FF34-4EAF-AE51-32825323CA95}"/>
              </a:ext>
            </a:extLst>
          </p:cNvPr>
          <p:cNvGrpSpPr/>
          <p:nvPr/>
        </p:nvGrpSpPr>
        <p:grpSpPr>
          <a:xfrm>
            <a:off x="97379" y="1586201"/>
            <a:ext cx="12004426" cy="2291324"/>
            <a:chOff x="97379" y="1632856"/>
            <a:chExt cx="12004426" cy="2291324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AEA6603-8E39-444D-AF9E-7F074C9BED5E}"/>
                </a:ext>
              </a:extLst>
            </p:cNvPr>
            <p:cNvGrpSpPr/>
            <p:nvPr/>
          </p:nvGrpSpPr>
          <p:grpSpPr>
            <a:xfrm>
              <a:off x="97379" y="1632856"/>
              <a:ext cx="12004426" cy="2291324"/>
              <a:chOff x="32065" y="1660849"/>
              <a:chExt cx="12004426" cy="2291324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AD903392-9537-423A-8DA1-D0735921EF78}"/>
                  </a:ext>
                </a:extLst>
              </p:cNvPr>
              <p:cNvSpPr/>
              <p:nvPr/>
            </p:nvSpPr>
            <p:spPr>
              <a:xfrm>
                <a:off x="32065" y="1660849"/>
                <a:ext cx="12004426" cy="22913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C01CB42-E6ED-4A3F-A574-DB7C69C05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754" y="1922752"/>
                <a:ext cx="2356692" cy="176751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FA8C55F-BE60-4D34-936C-5018C7EE9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588" r="9846"/>
              <a:stretch/>
            </p:blipFill>
            <p:spPr>
              <a:xfrm>
                <a:off x="3966002" y="1922711"/>
                <a:ext cx="2657413" cy="176760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E40660E-239A-4869-9786-68150CFEF7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587" r="10390"/>
              <a:stretch/>
            </p:blipFill>
            <p:spPr>
              <a:xfrm>
                <a:off x="6726971" y="1922711"/>
                <a:ext cx="2640306" cy="1767600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6E66CD-6791-4BF1-A90D-0CCBDDB96A11}"/>
                  </a:ext>
                </a:extLst>
              </p:cNvPr>
              <p:cNvSpPr txBox="1"/>
              <p:nvPr/>
            </p:nvSpPr>
            <p:spPr>
              <a:xfrm>
                <a:off x="236681" y="2252513"/>
                <a:ext cx="10054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Chess</a:t>
                </a:r>
              </a:p>
              <a:p>
                <a:pPr algn="ctr"/>
                <a:r>
                  <a:rPr lang="zh-CN" altLang="en-US" sz="1600" dirty="0"/>
                  <a:t>室内场景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6</a:t>
                </a:r>
                <a:r>
                  <a:rPr lang="zh-CN" altLang="en-US" sz="1600" dirty="0"/>
                  <a:t>序列</a:t>
                </a: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2C46CDEC-F2C5-413B-855B-8E2702DFA30B}"/>
                  </a:ext>
                </a:extLst>
              </p:cNvPr>
              <p:cNvGrpSpPr/>
              <p:nvPr/>
            </p:nvGrpSpPr>
            <p:grpSpPr>
              <a:xfrm>
                <a:off x="9894617" y="2262407"/>
                <a:ext cx="1877652" cy="1088209"/>
                <a:chOff x="5133500" y="1696722"/>
                <a:chExt cx="1877652" cy="1088209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823C253F-50B8-4C97-854A-CAAE97E90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1834512"/>
                  <a:ext cx="2520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4FAE0BBA-F82F-4094-8385-E2846367C1BE}"/>
                    </a:ext>
                  </a:extLst>
                </p:cNvPr>
                <p:cNvSpPr txBox="1"/>
                <p:nvPr/>
              </p:nvSpPr>
              <p:spPr>
                <a:xfrm>
                  <a:off x="5416649" y="169672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3269D2EB-F733-4D9F-AA63-19920A73F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2236608"/>
                  <a:ext cx="2520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0689FBB7-CA41-4037-A791-158E4600FC03}"/>
                    </a:ext>
                  </a:extLst>
                </p:cNvPr>
                <p:cNvSpPr txBox="1"/>
                <p:nvPr/>
              </p:nvSpPr>
              <p:spPr>
                <a:xfrm>
                  <a:off x="5416649" y="2102327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1D6ADCE-514B-4029-97C0-0D5F47730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2638704"/>
                  <a:ext cx="252000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842BB1D0-A114-4FCD-B014-3062B24566C3}"/>
                    </a:ext>
                  </a:extLst>
                </p:cNvPr>
                <p:cNvSpPr txBox="1"/>
                <p:nvPr/>
              </p:nvSpPr>
              <p:spPr>
                <a:xfrm>
                  <a:off x="5416649" y="250793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3</a:t>
                  </a:r>
                  <a:endParaRPr lang="zh-CN" altLang="en-US" sz="1200" dirty="0"/>
                </a:p>
              </p:txBody>
            </p: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3FD0BE3C-DADE-49EC-9512-2FB7169D8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1834512"/>
                  <a:ext cx="252000" cy="0"/>
                </a:xfrm>
                <a:prstGeom prst="line">
                  <a:avLst/>
                </a:prstGeom>
                <a:ln w="28575">
                  <a:solidFill>
                    <a:srgbClr val="576E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CB82A81-15DD-4CC9-BEBB-45466855F53D}"/>
                    </a:ext>
                  </a:extLst>
                </p:cNvPr>
                <p:cNvSpPr txBox="1"/>
                <p:nvPr/>
              </p:nvSpPr>
              <p:spPr>
                <a:xfrm>
                  <a:off x="6436956" y="169672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4</a:t>
                  </a:r>
                  <a:endParaRPr lang="zh-CN" altLang="en-US" sz="1200" dirty="0"/>
                </a:p>
              </p:txBody>
            </p: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545A2739-5147-42ED-BFD3-E5AE26479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2236608"/>
                  <a:ext cx="252000" cy="0"/>
                </a:xfrm>
                <a:prstGeom prst="line">
                  <a:avLst/>
                </a:prstGeom>
                <a:ln w="28575">
                  <a:solidFill>
                    <a:srgbClr val="FE18F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AEE64C67-410D-4A93-82F9-B12993642153}"/>
                    </a:ext>
                  </a:extLst>
                </p:cNvPr>
                <p:cNvSpPr txBox="1"/>
                <p:nvPr/>
              </p:nvSpPr>
              <p:spPr>
                <a:xfrm>
                  <a:off x="6436956" y="2105190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5</a:t>
                  </a:r>
                  <a:endParaRPr lang="zh-CN" altLang="en-US" sz="1200" dirty="0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CA56BC49-50EE-4518-9895-E13F6A0B18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2638704"/>
                  <a:ext cx="252000" cy="0"/>
                </a:xfrm>
                <a:prstGeom prst="line">
                  <a:avLst/>
                </a:prstGeom>
                <a:ln w="28575">
                  <a:solidFill>
                    <a:srgbClr val="2EF4F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D8A99BE6-C608-4B7B-9AB4-A28E8BF565EB}"/>
                    </a:ext>
                  </a:extLst>
                </p:cNvPr>
                <p:cNvSpPr txBox="1"/>
                <p:nvPr/>
              </p:nvSpPr>
              <p:spPr>
                <a:xfrm>
                  <a:off x="6436956" y="250793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6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6F5C9FB-41DA-49FD-92F7-1B04C1E0022F}"/>
                </a:ext>
              </a:extLst>
            </p:cNvPr>
            <p:cNvSpPr txBox="1"/>
            <p:nvPr/>
          </p:nvSpPr>
          <p:spPr>
            <a:xfrm>
              <a:off x="5120325" y="350838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训练集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C0EEA86-0C63-4F70-8042-9717249D380A}"/>
                </a:ext>
              </a:extLst>
            </p:cNvPr>
            <p:cNvSpPr txBox="1"/>
            <p:nvPr/>
          </p:nvSpPr>
          <p:spPr>
            <a:xfrm>
              <a:off x="8077812" y="350838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测试集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C9635B8-CDED-416E-9FF6-82436BCE19A4}"/>
              </a:ext>
            </a:extLst>
          </p:cNvPr>
          <p:cNvGrpSpPr/>
          <p:nvPr/>
        </p:nvGrpSpPr>
        <p:grpSpPr>
          <a:xfrm>
            <a:off x="97379" y="4077758"/>
            <a:ext cx="12004427" cy="2291324"/>
            <a:chOff x="97379" y="4367014"/>
            <a:chExt cx="12004427" cy="2291324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0395C62E-6920-4511-869E-D50B0CAD4C80}"/>
                </a:ext>
              </a:extLst>
            </p:cNvPr>
            <p:cNvGrpSpPr/>
            <p:nvPr/>
          </p:nvGrpSpPr>
          <p:grpSpPr>
            <a:xfrm>
              <a:off x="97379" y="4367014"/>
              <a:ext cx="12004427" cy="2291324"/>
              <a:chOff x="32064" y="4395007"/>
              <a:chExt cx="12004427" cy="2291324"/>
            </a:xfrm>
          </p:grpSpPr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82EB72DB-AB85-4CDC-94D7-78B36580C4FB}"/>
                  </a:ext>
                </a:extLst>
              </p:cNvPr>
              <p:cNvSpPr/>
              <p:nvPr/>
            </p:nvSpPr>
            <p:spPr>
              <a:xfrm>
                <a:off x="32065" y="4395007"/>
                <a:ext cx="12004426" cy="22913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1DC17C9-DB7B-44B4-9797-92817A3D2DE4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1" r="10440"/>
              <a:stretch/>
            </p:blipFill>
            <p:spPr bwMode="auto">
              <a:xfrm>
                <a:off x="1509369" y="4753976"/>
                <a:ext cx="2384830" cy="157338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9321696-3A27-4D4D-BF80-CB675197E4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999" r="2117"/>
              <a:stretch/>
            </p:blipFill>
            <p:spPr>
              <a:xfrm>
                <a:off x="4159717" y="4754069"/>
                <a:ext cx="2513863" cy="15732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43FAEDF-827D-448C-81C9-9122BD9A2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000" r="2116"/>
              <a:stretch/>
            </p:blipFill>
            <p:spPr>
              <a:xfrm>
                <a:off x="6920644" y="4754069"/>
                <a:ext cx="2513862" cy="1573200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28D0B32-A8CC-41FF-8038-A9A6F5B4C567}"/>
                  </a:ext>
                </a:extLst>
              </p:cNvPr>
              <p:cNvSpPr txBox="1"/>
              <p:nvPr/>
            </p:nvSpPr>
            <p:spPr>
              <a:xfrm>
                <a:off x="32064" y="5125170"/>
                <a:ext cx="14269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King’s College</a:t>
                </a:r>
              </a:p>
              <a:p>
                <a:pPr algn="ctr"/>
                <a:r>
                  <a:rPr lang="zh-CN" altLang="en-US" sz="1600" dirty="0"/>
                  <a:t>室外场景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8</a:t>
                </a:r>
                <a:r>
                  <a:rPr lang="zh-CN" altLang="en-US" sz="1600" dirty="0"/>
                  <a:t>序列</a:t>
                </a: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E747030B-1AA6-4653-9AD9-99A1D22748EF}"/>
                  </a:ext>
                </a:extLst>
              </p:cNvPr>
              <p:cNvGrpSpPr/>
              <p:nvPr/>
            </p:nvGrpSpPr>
            <p:grpSpPr>
              <a:xfrm>
                <a:off x="9894617" y="4792556"/>
                <a:ext cx="1877652" cy="1496227"/>
                <a:chOff x="5133500" y="1694309"/>
                <a:chExt cx="1877652" cy="1496227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038060C6-B1F6-4D49-88E6-8648C9345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1834512"/>
                  <a:ext cx="2520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446C5571-473E-4941-9E5D-E17F6868413E}"/>
                    </a:ext>
                  </a:extLst>
                </p:cNvPr>
                <p:cNvSpPr txBox="1"/>
                <p:nvPr/>
              </p:nvSpPr>
              <p:spPr>
                <a:xfrm>
                  <a:off x="5416649" y="169672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9489A0BE-4BF2-4CC7-8D44-0917FD776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2236608"/>
                  <a:ext cx="2520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10F66235-0149-4840-9B78-C18BAC7C3BCF}"/>
                    </a:ext>
                  </a:extLst>
                </p:cNvPr>
                <p:cNvSpPr txBox="1"/>
                <p:nvPr/>
              </p:nvSpPr>
              <p:spPr>
                <a:xfrm>
                  <a:off x="5416649" y="2102327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3E2D5B83-6580-4820-B232-B491C36B3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3500" y="2638704"/>
                  <a:ext cx="252000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1CBC269E-18BA-46DE-B277-2A71EAE5D329}"/>
                    </a:ext>
                  </a:extLst>
                </p:cNvPr>
                <p:cNvSpPr txBox="1"/>
                <p:nvPr/>
              </p:nvSpPr>
              <p:spPr>
                <a:xfrm>
                  <a:off x="5416649" y="2507932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3</a:t>
                  </a:r>
                  <a:endParaRPr lang="zh-CN" altLang="en-US" sz="1200" dirty="0"/>
                </a:p>
              </p:txBody>
            </p: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1AB9F745-73D1-4D9B-9EFB-AD61FED64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4941" y="3051327"/>
                  <a:ext cx="252000" cy="0"/>
                </a:xfrm>
                <a:prstGeom prst="line">
                  <a:avLst/>
                </a:prstGeom>
                <a:ln w="28575">
                  <a:solidFill>
                    <a:srgbClr val="576E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46478D4E-56E2-4F40-A628-74C0FD6D9D65}"/>
                    </a:ext>
                  </a:extLst>
                </p:cNvPr>
                <p:cNvSpPr txBox="1"/>
                <p:nvPr/>
              </p:nvSpPr>
              <p:spPr>
                <a:xfrm>
                  <a:off x="5416649" y="2913537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4</a:t>
                  </a:r>
                  <a:endParaRPr lang="zh-CN" altLang="en-US" sz="1200" dirty="0"/>
                </a:p>
              </p:txBody>
            </p: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4CD99314-C5AA-42A2-8BE9-D3388C1CD4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1825727"/>
                  <a:ext cx="252000" cy="0"/>
                </a:xfrm>
                <a:prstGeom prst="line">
                  <a:avLst/>
                </a:prstGeom>
                <a:ln w="28575">
                  <a:solidFill>
                    <a:srgbClr val="FE18F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CA3254AC-8539-4D95-987E-C5D599FB6CCB}"/>
                    </a:ext>
                  </a:extLst>
                </p:cNvPr>
                <p:cNvSpPr txBox="1"/>
                <p:nvPr/>
              </p:nvSpPr>
              <p:spPr>
                <a:xfrm>
                  <a:off x="6436956" y="1694309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5</a:t>
                  </a:r>
                  <a:endParaRPr lang="zh-CN" altLang="en-US" sz="1200" dirty="0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DEA3DE60-328F-4462-9B15-19A9BE952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2234260"/>
                  <a:ext cx="252000" cy="0"/>
                </a:xfrm>
                <a:prstGeom prst="line">
                  <a:avLst/>
                </a:prstGeom>
                <a:ln w="28575">
                  <a:solidFill>
                    <a:srgbClr val="2EF4F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587241AC-42D7-4495-AE0B-340F373E8B3E}"/>
                    </a:ext>
                  </a:extLst>
                </p:cNvPr>
                <p:cNvSpPr txBox="1"/>
                <p:nvPr/>
              </p:nvSpPr>
              <p:spPr>
                <a:xfrm>
                  <a:off x="6436956" y="2097051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6</a:t>
                  </a:r>
                  <a:endParaRPr lang="zh-CN" altLang="en-US" sz="1200" dirty="0"/>
                </a:p>
              </p:txBody>
            </p: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F14E4485-F563-400B-905C-059ED5D3D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2642793"/>
                  <a:ext cx="252000" cy="0"/>
                </a:xfrm>
                <a:prstGeom prst="line">
                  <a:avLst/>
                </a:prstGeom>
                <a:ln w="28575">
                  <a:solidFill>
                    <a:srgbClr val="84168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5015C90-7C49-49D6-9FCE-3BF6E8A164D6}"/>
                    </a:ext>
                  </a:extLst>
                </p:cNvPr>
                <p:cNvSpPr txBox="1"/>
                <p:nvPr/>
              </p:nvSpPr>
              <p:spPr>
                <a:xfrm>
                  <a:off x="6436956" y="2499793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7</a:t>
                  </a:r>
                  <a:endParaRPr lang="zh-CN" altLang="en-US" sz="1200" dirty="0"/>
                </a:p>
              </p:txBody>
            </p: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C891512B-68FF-416F-B098-3BF480E5E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5248" y="3051327"/>
                  <a:ext cx="252000" cy="0"/>
                </a:xfrm>
                <a:prstGeom prst="line">
                  <a:avLst/>
                </a:prstGeom>
                <a:ln w="28575">
                  <a:solidFill>
                    <a:srgbClr val="FF7F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0848B5E8-AEC2-4BBD-84AA-7FEBE742E248}"/>
                    </a:ext>
                  </a:extLst>
                </p:cNvPr>
                <p:cNvSpPr txBox="1"/>
                <p:nvPr/>
              </p:nvSpPr>
              <p:spPr>
                <a:xfrm>
                  <a:off x="6436956" y="2905398"/>
                  <a:ext cx="57419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序列</a:t>
                  </a:r>
                  <a:r>
                    <a:rPr lang="en-US" altLang="zh-CN" sz="1200" dirty="0"/>
                    <a:t>8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B1741717-53A9-4F1E-AEDB-596A0C759BB4}"/>
                </a:ext>
              </a:extLst>
            </p:cNvPr>
            <p:cNvSpPr txBox="1"/>
            <p:nvPr/>
          </p:nvSpPr>
          <p:spPr>
            <a:xfrm>
              <a:off x="5120325" y="626086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训练集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2B36E06B-F3AE-48EF-B020-20692459F765}"/>
                </a:ext>
              </a:extLst>
            </p:cNvPr>
            <p:cNvSpPr txBox="1"/>
            <p:nvPr/>
          </p:nvSpPr>
          <p:spPr>
            <a:xfrm>
              <a:off x="8077812" y="626086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测试集</a:t>
              </a:r>
            </a:p>
          </p:txBody>
        </p: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48B53F37-4504-4CA7-B3CA-A50F6752FE85}"/>
              </a:ext>
            </a:extLst>
          </p:cNvPr>
          <p:cNvSpPr txBox="1"/>
          <p:nvPr/>
        </p:nvSpPr>
        <p:spPr>
          <a:xfrm>
            <a:off x="2998036" y="6440078"/>
            <a:ext cx="602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每个测试点数据包括：</a:t>
            </a:r>
            <a:r>
              <a:rPr lang="en-US" altLang="zh-CN" dirty="0"/>
              <a:t>1. </a:t>
            </a:r>
            <a:r>
              <a:rPr lang="zh-CN" altLang="en-US" dirty="0"/>
              <a:t>相机采集图像；</a:t>
            </a:r>
            <a:r>
              <a:rPr lang="en-US" altLang="zh-CN" dirty="0"/>
              <a:t>2. </a:t>
            </a:r>
            <a:r>
              <a:rPr lang="zh-CN" altLang="en-US" dirty="0"/>
              <a:t>相机</a:t>
            </a:r>
            <a:r>
              <a:rPr lang="en-US" altLang="zh-CN" dirty="0"/>
              <a:t>6DoF</a:t>
            </a:r>
            <a:r>
              <a:rPr lang="zh-CN" altLang="en-US" dirty="0"/>
              <a:t>信息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7275653-24EE-4A3E-8C1E-EF8191FD7501}"/>
              </a:ext>
            </a:extLst>
          </p:cNvPr>
          <p:cNvGrpSpPr/>
          <p:nvPr/>
        </p:nvGrpSpPr>
        <p:grpSpPr>
          <a:xfrm>
            <a:off x="5416649" y="76583"/>
            <a:ext cx="6301671" cy="369332"/>
            <a:chOff x="5416649" y="76583"/>
            <a:chExt cx="6301671" cy="36933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F5A0F04-CCB2-4C54-8E0A-C8332603CE53}"/>
                </a:ext>
              </a:extLst>
            </p:cNvPr>
            <p:cNvSpPr/>
            <p:nvPr/>
          </p:nvSpPr>
          <p:spPr>
            <a:xfrm>
              <a:off x="8568611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03662B8-990C-4C3D-81E2-08075D6A7024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3F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D5F5BC8-D5E0-4B8A-9057-67466C1DC7E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3F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76BADE8-71F8-4C72-BD7E-370814519E24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预期成果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50B4545-78C0-44AD-A115-3375A9D912EA}"/>
                </a:ext>
              </a:extLst>
            </p:cNvPr>
            <p:cNvSpPr txBox="1"/>
            <p:nvPr/>
          </p:nvSpPr>
          <p:spPr>
            <a:xfrm>
              <a:off x="10306523" y="76583"/>
              <a:ext cx="141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现有进展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C3CE875-725C-489C-B949-AC5C932175A4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F65716F0-0F99-4D12-9DD0-05AFB637A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C542E59-D6A9-47FE-A487-F4032CAB3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401F7D1-2637-4DC2-9049-25010D7B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1217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现有进展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275653-24EE-4A3E-8C1E-EF8191FD7501}"/>
              </a:ext>
            </a:extLst>
          </p:cNvPr>
          <p:cNvGrpSpPr/>
          <p:nvPr/>
        </p:nvGrpSpPr>
        <p:grpSpPr>
          <a:xfrm>
            <a:off x="5416649" y="76583"/>
            <a:ext cx="6320721" cy="369332"/>
            <a:chOff x="5416649" y="76583"/>
            <a:chExt cx="6320721" cy="36933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F5A0F04-CCB2-4C54-8E0A-C8332603CE53}"/>
                </a:ext>
              </a:extLst>
            </p:cNvPr>
            <p:cNvSpPr/>
            <p:nvPr/>
          </p:nvSpPr>
          <p:spPr>
            <a:xfrm>
              <a:off x="1038788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03662B8-990C-4C3D-81E2-08075D6A7024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3F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D5F5BC8-D5E0-4B8A-9057-67466C1DC7E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3F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6BADE8-71F8-4C72-BD7E-370814519E24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预期成果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50B4545-78C0-44AD-A115-3375A9D912EA}"/>
                </a:ext>
              </a:extLst>
            </p:cNvPr>
            <p:cNvSpPr txBox="1"/>
            <p:nvPr/>
          </p:nvSpPr>
          <p:spPr>
            <a:xfrm>
              <a:off x="10325573" y="76583"/>
              <a:ext cx="141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现有进展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C3CE875-725C-489C-B949-AC5C932175A4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65716F0-0F99-4D12-9DD0-05AFB637A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C542E59-D6A9-47FE-A487-F4032CAB3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C401F7D1-2637-4DC2-9049-25010D7B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323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052771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2] S. Khanna et al., ‘DiffusionSat: A Generative Foundation Model for Satellite Imagery’, presented at the The Twelfth International Conference on Learning Representations, Oct. 2023. </a:t>
            </a: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3] P. Esser et al., ‘Scaling Rectified Flow Transformers for High-Resolution Image Synthesis’, presented at the Forty-first International Conference on Machine Learning, Jun. 2024</a:t>
            </a:r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</a:t>
            </a:r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9] S. Zhao et al., ‘Uni-ControlNet: All-in-One Control to Text-to-Image Diffusion Models’, in Neural Information Processing Systems, Curran Associates, Inc., 2023, pp. 11127–11150. </a:t>
            </a:r>
            <a:endParaRPr lang="zh-CN" altLang="en-US" sz="14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B33554-19B0-4D0B-9FE3-312EC97EF682}"/>
              </a:ext>
            </a:extLst>
          </p:cNvPr>
          <p:cNvCxnSpPr>
            <a:cxnSpLocks/>
          </p:cNvCxnSpPr>
          <p:nvPr/>
        </p:nvCxnSpPr>
        <p:spPr>
          <a:xfrm flipH="1">
            <a:off x="6733056" y="2283474"/>
            <a:ext cx="7799691" cy="650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FED0F4-081A-0962-FD52-03E67D5EC966}"/>
              </a:ext>
            </a:extLst>
          </p:cNvPr>
          <p:cNvSpPr txBox="1"/>
          <p:nvPr/>
        </p:nvSpPr>
        <p:spPr>
          <a:xfrm>
            <a:off x="2286047" y="2742137"/>
            <a:ext cx="761990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pc="100" dirty="0">
                <a:solidFill>
                  <a:srgbClr val="0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endParaRPr lang="zh-CN" altLang="en-US" sz="5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DEB8FD-5D8E-480B-8D23-46DACD86F3D1}"/>
              </a:ext>
            </a:extLst>
          </p:cNvPr>
          <p:cNvCxnSpPr/>
          <p:nvPr/>
        </p:nvCxnSpPr>
        <p:spPr>
          <a:xfrm flipH="1">
            <a:off x="-74645" y="0"/>
            <a:ext cx="2873829" cy="239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Appendix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05277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。。。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349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902</Words>
  <Application>Microsoft Office PowerPoint</Application>
  <PresentationFormat>宽屏</PresentationFormat>
  <Paragraphs>97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仿宋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刘毅</dc:creator>
  <cp:lastModifiedBy>Windows User</cp:lastModifiedBy>
  <cp:revision>134</cp:revision>
  <dcterms:created xsi:type="dcterms:W3CDTF">2024-05-23T02:18:17Z</dcterms:created>
  <dcterms:modified xsi:type="dcterms:W3CDTF">2024-07-17T06:33:44Z</dcterms:modified>
</cp:coreProperties>
</file>